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58" r:id="rId2"/>
    <p:sldId id="256" r:id="rId3"/>
    <p:sldId id="257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90525-9AFE-4545-8586-AB5E120C3324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9B057-8667-489C-A707-0EFBF3C28B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945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2D178-7FB3-4466-B753-18490C856F5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-Nalichie-podklyucheniya-k-internetu-stalo-ne-tolko-normoj-no-i-neobhodimostyu-scaled.jpg"/>
          <p:cNvPicPr>
            <a:picLocks noChangeAspect="1"/>
          </p:cNvPicPr>
          <p:nvPr/>
        </p:nvPicPr>
        <p:blipFill>
          <a:blip r:embed="rId2" cstate="print"/>
          <a:srcRect t="15967" b="16114"/>
          <a:stretch>
            <a:fillRect/>
          </a:stretch>
        </p:blipFill>
        <p:spPr>
          <a:xfrm>
            <a:off x="-36512" y="2564904"/>
            <a:ext cx="9144000" cy="4464496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  <a:effectLst>
            <a:softEdge rad="635000"/>
          </a:effectLst>
          <a:scene3d>
            <a:camera prst="obliqueBottomRight"/>
            <a:lightRig rig="threePt" dir="t"/>
          </a:scene3d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691172" y="30469"/>
            <a:ext cx="5688632" cy="1484784"/>
          </a:xfrm>
        </p:spPr>
        <p:txBody>
          <a:bodyPr>
            <a:normAutofit/>
          </a:bodyPr>
          <a:lstStyle/>
          <a:p>
            <a:r>
              <a:rPr lang="ru-RU" sz="3000" b="1" dirty="0" smtClean="0"/>
              <a:t>Прокуратура города Вологды </a:t>
            </a:r>
            <a:br>
              <a:rPr lang="ru-RU" sz="3000" b="1" dirty="0" smtClean="0"/>
            </a:br>
            <a:r>
              <a:rPr lang="ru-RU" sz="3000" b="1" dirty="0" smtClean="0"/>
              <a:t>разъясняет</a:t>
            </a:r>
            <a:endParaRPr lang="ru-RU" sz="3000" b="1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899592" y="1625179"/>
            <a:ext cx="8460940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300" b="1" dirty="0"/>
              <a:t>Меры поддержки для IT-компаний</a:t>
            </a:r>
            <a:endParaRPr lang="ru-RU" sz="3300" dirty="0"/>
          </a:p>
          <a:p>
            <a:endParaRPr lang="ru-RU" dirty="0" smtClean="0"/>
          </a:p>
        </p:txBody>
      </p:sp>
      <p:pic>
        <p:nvPicPr>
          <p:cNvPr id="7" name="Рисунок 6" descr="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83682" y="0"/>
            <a:ext cx="1460318" cy="142222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gHKritt9b5y9ai6wny4hvswu.jpeg"/>
          <p:cNvPicPr>
            <a:picLocks noChangeAspect="1"/>
          </p:cNvPicPr>
          <p:nvPr/>
        </p:nvPicPr>
        <p:blipFill>
          <a:blip r:embed="rId2" cstate="print"/>
          <a:srcRect l="2751" r="45275"/>
          <a:stretch>
            <a:fillRect/>
          </a:stretch>
        </p:blipFill>
        <p:spPr>
          <a:xfrm>
            <a:off x="-252536" y="0"/>
            <a:ext cx="5256584" cy="6858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0" y="7341"/>
            <a:ext cx="3312368" cy="148478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Прокуратура города Вологды </a:t>
            </a:r>
            <a:br>
              <a:rPr lang="ru-RU" sz="2000" dirty="0" smtClean="0"/>
            </a:br>
            <a:r>
              <a:rPr lang="ru-RU" sz="2000" dirty="0" smtClean="0"/>
              <a:t>разъясняет</a:t>
            </a:r>
            <a:endParaRPr lang="ru-RU" sz="2000" dirty="0"/>
          </a:p>
        </p:txBody>
      </p:sp>
      <p:pic>
        <p:nvPicPr>
          <p:cNvPr id="8" name="Рисунок 7" descr="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83682" y="0"/>
            <a:ext cx="1460318" cy="142222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04048" y="1460186"/>
            <a:ext cx="3779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С 1 января 2023 г. </a:t>
            </a:r>
            <a:r>
              <a:rPr lang="ru-RU" sz="1600" dirty="0" smtClean="0"/>
              <a:t>созданы </a:t>
            </a:r>
            <a:r>
              <a:rPr lang="ru-RU" sz="1600" dirty="0"/>
              <a:t>дополнительные налоговые условия для развития IT-отрасли, в том числе путем установления повышающего коэффициента 1,5 к расходам на приобретение российского радиоэлектронного оборудования и российских программ для ЭВМ (баз данных), если они относятся к сфере искусственного интеллекта, а также путем предоставления инвестиционного налогового вычета в отношении затрат на внедрение программ для ЭВМ (баз данных), радиоэлектронной продукции, не учитываемых при формировании первоначальной стоимости нематериальных активов (при наличии исключительных прав) и объектов ОС.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1613684290_27-p-fon-dlya-prezentatsii-informatsionnie-tekh-29.jpg"/>
          <p:cNvPicPr>
            <a:picLocks noChangeAspect="1"/>
          </p:cNvPicPr>
          <p:nvPr/>
        </p:nvPicPr>
        <p:blipFill>
          <a:blip r:embed="rId2" cstate="print"/>
          <a:srcRect l="14006"/>
          <a:stretch>
            <a:fillRect/>
          </a:stretch>
        </p:blipFill>
        <p:spPr>
          <a:xfrm>
            <a:off x="0" y="0"/>
            <a:ext cx="7740352" cy="6858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3779912" y="0"/>
            <a:ext cx="3888432" cy="1484784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/>
              <a:t>Прокуратура города Вологды </a:t>
            </a:r>
            <a:br>
              <a:rPr lang="ru-RU" sz="2000" dirty="0" smtClean="0"/>
            </a:br>
            <a:r>
              <a:rPr lang="ru-RU" sz="2000" dirty="0" smtClean="0"/>
              <a:t>разъясняет</a:t>
            </a:r>
            <a:endParaRPr lang="ru-RU" sz="2000" dirty="0"/>
          </a:p>
        </p:txBody>
      </p:sp>
      <p:sp>
        <p:nvSpPr>
          <p:cNvPr id="31" name="Подзаголовок 2"/>
          <p:cNvSpPr txBox="1">
            <a:spLocks/>
          </p:cNvSpPr>
          <p:nvPr/>
        </p:nvSpPr>
        <p:spPr>
          <a:xfrm>
            <a:off x="3707904" y="3212976"/>
            <a:ext cx="612576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Подзаголовок 2"/>
          <p:cNvSpPr txBox="1">
            <a:spLocks/>
          </p:cNvSpPr>
          <p:nvPr/>
        </p:nvSpPr>
        <p:spPr>
          <a:xfrm>
            <a:off x="3779912" y="4005064"/>
            <a:ext cx="612576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Подзаголовок 2"/>
          <p:cNvSpPr txBox="1">
            <a:spLocks/>
          </p:cNvSpPr>
          <p:nvPr/>
        </p:nvSpPr>
        <p:spPr>
          <a:xfrm>
            <a:off x="3779912" y="4797152"/>
            <a:ext cx="612576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5148064" y="1649126"/>
            <a:ext cx="399593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dirty="0"/>
              <a:t>Уточняется порядок применения пониженной ставки по налогу на прибыль для организаций, осуществляющих деятельность в сфере радиоэлектронной промышленности (в том числе разработку собственной электронной компонентой базы, электронной (радиоэлектронной) продукции, материалов и технологий для производства электронной компонентной базы). Правило распространяется на правоотношения, возникшие с 1 января 2022 г., и применяется по 31 декабря 2024 г. включительно.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83682" y="0"/>
            <a:ext cx="1460318" cy="14222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-Nalichie-podklyucheniya-k-internetu-stalo-ne-tolko-normoj-no-i-neobhodimostyu-scaled.jpg"/>
          <p:cNvPicPr>
            <a:picLocks noChangeAspect="1"/>
          </p:cNvPicPr>
          <p:nvPr/>
        </p:nvPicPr>
        <p:blipFill>
          <a:blip r:embed="rId2" cstate="print"/>
          <a:srcRect t="15967" b="16114"/>
          <a:stretch>
            <a:fillRect/>
          </a:stretch>
        </p:blipFill>
        <p:spPr>
          <a:xfrm>
            <a:off x="0" y="3212976"/>
            <a:ext cx="9144000" cy="3645024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  <a:effectLst>
            <a:softEdge rad="635000"/>
          </a:effectLst>
          <a:scene3d>
            <a:camera prst="obliqueBottomRight"/>
            <a:lightRig rig="threePt" dir="t"/>
          </a:scene3d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3779912" y="0"/>
            <a:ext cx="3888432" cy="1484784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/>
              <a:t>Прокуратура города Вологды </a:t>
            </a:r>
            <a:br>
              <a:rPr lang="ru-RU" sz="2000" dirty="0" smtClean="0"/>
            </a:br>
            <a:r>
              <a:rPr lang="ru-RU" sz="2000" dirty="0" smtClean="0"/>
              <a:t>разъясняет</a:t>
            </a:r>
            <a:endParaRPr lang="ru-RU" sz="2000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41530" y="1124744"/>
            <a:ext cx="846094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/>
              <a:t>Работники аккредитованных IT-компаний (в том числе IT-специалисты) могут оформить льготную ипотеку</a:t>
            </a:r>
            <a:r>
              <a:rPr lang="ru-RU" dirty="0"/>
              <a:t> при соблюдении определенных условий. Размер процентной ставки для них по общему правилу - до 5% годовых в отношении части кредита, не превышающей установленный лимит (9 млн руб. - для субъектов РФ с населением до 1 млн человек, 18 млн руб. - для остальных). При этом кредит можно взять и на большую сумму (до 15 млн руб. и 30 млн руб. включительно соответственно). Льготная программа действует для кредитных договоров, заключенных после 12 мая 2022 г. и по 31 декабря 2024 г. включительно.</a:t>
            </a:r>
          </a:p>
        </p:txBody>
      </p:sp>
      <p:pic>
        <p:nvPicPr>
          <p:cNvPr id="7" name="Рисунок 6" descr="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83682" y="0"/>
            <a:ext cx="1460318" cy="142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7981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</TotalTime>
  <Words>277</Words>
  <Application>Microsoft Office PowerPoint</Application>
  <PresentationFormat>Экран (4:3)</PresentationFormat>
  <Paragraphs>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Calibri</vt:lpstr>
      <vt:lpstr>Тема Office</vt:lpstr>
      <vt:lpstr>Прокуратура города Вологды  разъясняет</vt:lpstr>
      <vt:lpstr>Прокуратура города Вологды  разъясняет</vt:lpstr>
      <vt:lpstr>Прокуратура города Вологды  разъясняет</vt:lpstr>
      <vt:lpstr>Прокуратура города Вологды  разъясняет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Прокуратура города Вологды разъясняет</dc:title>
  <dc:creator>User Windows</dc:creator>
  <cp:lastModifiedBy>Ражева Оксана Александровна</cp:lastModifiedBy>
  <cp:revision>42</cp:revision>
  <dcterms:created xsi:type="dcterms:W3CDTF">2022-04-10T12:01:32Z</dcterms:created>
  <dcterms:modified xsi:type="dcterms:W3CDTF">2023-02-10T05:16:55Z</dcterms:modified>
</cp:coreProperties>
</file>