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62" r:id="rId3"/>
    <p:sldId id="26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90525-9AFE-4545-8586-AB5E120C3324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9B057-8667-489C-A707-0EFBF3C28B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2D178-7FB3-4466-B753-18490C856F5D}" type="datetimeFigureOut">
              <a:rPr lang="ru-RU" smtClean="0"/>
              <a:pPr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13283206_81-p-sinii-fon-mchs-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0"/>
            <a:ext cx="6336704" cy="1628800"/>
          </a:xfrm>
          <a:effectLst>
            <a:softEdge rad="635000"/>
          </a:effectLst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chemeClr val="bg1"/>
                </a:solidFill>
              </a:rPr>
              <a:t>Прокуратура города Вологды </a:t>
            </a:r>
            <a:br>
              <a:rPr lang="ru-RU" sz="3500" b="1" dirty="0" smtClean="0">
                <a:solidFill>
                  <a:schemeClr val="bg1"/>
                </a:solidFill>
              </a:rPr>
            </a:br>
            <a:r>
              <a:rPr lang="ru-RU" sz="3500" b="1" dirty="0" smtClean="0">
                <a:solidFill>
                  <a:schemeClr val="bg1"/>
                </a:solidFill>
              </a:rPr>
              <a:t>разъясняет</a:t>
            </a:r>
            <a:endParaRPr lang="ru-RU" sz="35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869161"/>
            <a:ext cx="9112614" cy="2127140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Прокуратурой города Вологды проведен мониторинг исполнения законодательства в сфере обеспечения безопасности дорожного </a:t>
            </a:r>
            <a:r>
              <a:rPr lang="ru-RU" b="1" dirty="0" smtClean="0">
                <a:solidFill>
                  <a:schemeClr val="bg1"/>
                </a:solidFill>
              </a:rPr>
              <a:t>движения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0318" cy="1422222"/>
          </a:xfrm>
          <a:prstGeom prst="rect">
            <a:avLst/>
          </a:prstGeom>
        </p:spPr>
      </p:pic>
      <p:sp>
        <p:nvSpPr>
          <p:cNvPr id="5123" name="AutoShape 3" descr="50c071f06a3bf74ec245cbad79b344d4.jpeg (1200×80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https://carding.pro/wp-content/uploads/2022/02/50c071f06a3bf74ec245cbad79b344d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68" y="750578"/>
            <a:ext cx="9144000" cy="4790228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613283206_81-p-sinii-fon-mchs-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763688" y="0"/>
            <a:ext cx="6408712" cy="148478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</a:rPr>
              <a:t>Прокуратура города Вологды </a:t>
            </a:r>
            <a:br>
              <a:rPr lang="ru-RU" sz="3000" b="1" dirty="0" smtClean="0">
                <a:solidFill>
                  <a:schemeClr val="bg1"/>
                </a:solidFill>
              </a:rPr>
            </a:br>
            <a:r>
              <a:rPr lang="ru-RU" sz="3000" b="1" dirty="0" smtClean="0">
                <a:solidFill>
                  <a:schemeClr val="bg1"/>
                </a:solidFill>
              </a:rPr>
              <a:t>разъясняет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0" y="1702987"/>
            <a:ext cx="910850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/>
            <a:r>
              <a:rPr lang="ru-RU" dirty="0">
                <a:solidFill>
                  <a:schemeClr val="bg1"/>
                </a:solidFill>
              </a:rPr>
              <a:t>По результатам проведенного мониторинга выявлены случаи несоблюдения требований при эксплуатации транспортных средств, управляемых лицами, имеющими инвалидность или использующими транспортные средства для перевозки инвалидов.</a:t>
            </a:r>
          </a:p>
          <a:p>
            <a:pPr indent="457200" algn="just"/>
            <a:endParaRPr lang="ru-RU" dirty="0" smtClean="0">
              <a:solidFill>
                <a:schemeClr val="bg1"/>
              </a:solidFill>
            </a:endParaRPr>
          </a:p>
          <a:p>
            <a:pPr indent="457200" algn="just"/>
            <a:r>
              <a:rPr lang="ru-RU" dirty="0" smtClean="0">
                <a:solidFill>
                  <a:schemeClr val="bg1"/>
                </a:solidFill>
              </a:rPr>
              <a:t>Прокуратура </a:t>
            </a:r>
            <a:r>
              <a:rPr lang="ru-RU" dirty="0">
                <a:solidFill>
                  <a:schemeClr val="bg1"/>
                </a:solidFill>
              </a:rPr>
              <a:t>города Вологды разъясняет, что в соответствии с Правилами дорожного движения, утвержденными постановлением Правительства РФ от 23.10.1993 № 1090, на транспортные средства, управляемые инвалидами (1,2 группы и инвалидами 3 группы, имеющие ограничение способности к самостоятельному передвижению любой степени выраженности), перевозящие инвалидов, в том числе детей-инвалидов, должен быть установлен опознавательный знак «Инвалид». Кроме того, транспортное средство подлежит включению в Федеральный реестр инвалидов, оператором которого в соответствии с Федеральным законом от 24.11.1995 № 181-ФЗ «О социальной защите инвалидов в Российской Федерации» является Пенсионный фонд России. </a:t>
            </a:r>
          </a:p>
          <a:p>
            <a:pPr indent="457200" algn="just"/>
            <a:endParaRPr lang="ru-RU" dirty="0" smtClean="0">
              <a:solidFill>
                <a:schemeClr val="bg1"/>
              </a:solidFill>
            </a:endParaRPr>
          </a:p>
          <a:p>
            <a:pPr indent="457200" algn="just"/>
            <a:r>
              <a:rPr lang="ru-RU" dirty="0" smtClean="0">
                <a:solidFill>
                  <a:schemeClr val="bg1"/>
                </a:solidFill>
              </a:rPr>
              <a:t>Парковка </a:t>
            </a:r>
            <a:r>
              <a:rPr lang="ru-RU" dirty="0">
                <a:solidFill>
                  <a:schemeClr val="bg1"/>
                </a:solidFill>
              </a:rPr>
              <a:t>транспортных средств на местах, предназначенных для инвалидов, без установки опознавательного знака «Инвалид», влечет административную  ответственность, предусмотренную ч. 2 ст. 12.19 КоАП РФ.</a:t>
            </a:r>
          </a:p>
        </p:txBody>
      </p:sp>
      <p:pic>
        <p:nvPicPr>
          <p:cNvPr id="14" name="Рисунок 13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0318" cy="14222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6" r="6617"/>
          <a:stretch/>
        </p:blipFill>
        <p:spPr>
          <a:xfrm>
            <a:off x="0" y="-9573"/>
            <a:ext cx="9144000" cy="6952383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40577" y="116632"/>
            <a:ext cx="4896544" cy="148478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</a:rPr>
              <a:t>Прокуратура города Вологды </a:t>
            </a:r>
            <a:br>
              <a:rPr lang="ru-RU" sz="3000" b="1" dirty="0" smtClean="0">
                <a:solidFill>
                  <a:schemeClr val="bg1"/>
                </a:solidFill>
              </a:rPr>
            </a:br>
            <a:r>
              <a:rPr lang="ru-RU" sz="3000" b="1" dirty="0" smtClean="0">
                <a:solidFill>
                  <a:schemeClr val="bg1"/>
                </a:solidFill>
              </a:rPr>
              <a:t>разъясняет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a7ffb7bbba5031e0346770e795a21161.jpg"/>
          <p:cNvPicPr>
            <a:picLocks noChangeAspect="1"/>
          </p:cNvPicPr>
          <p:nvPr/>
        </p:nvPicPr>
        <p:blipFill>
          <a:blip r:embed="rId3" cstate="print"/>
          <a:srcRect l="12067" r="13384"/>
          <a:stretch>
            <a:fillRect/>
          </a:stretch>
        </p:blipFill>
        <p:spPr>
          <a:xfrm>
            <a:off x="4193704" y="211015"/>
            <a:ext cx="5112568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66042"/>
            <a:ext cx="4355976" cy="212714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В случае нарушения требований действующего законодательства в области социальной защиты прав инвалидов граждане вправе обратиться в прокуратуру города по адресу: </a:t>
            </a:r>
            <a:r>
              <a:rPr lang="ru-RU" sz="2000" dirty="0" err="1">
                <a:solidFill>
                  <a:schemeClr val="bg1"/>
                </a:solidFill>
              </a:rPr>
              <a:t>г.Вологда</a:t>
            </a:r>
            <a:r>
              <a:rPr lang="ru-RU" sz="2000" dirty="0">
                <a:solidFill>
                  <a:schemeClr val="bg1"/>
                </a:solidFill>
              </a:rPr>
              <a:t>, ул.Зосимовская,д.60 ежедневно с понедельника по пятницу с 09.00 до 18.30 (обед с 13.00 до 13.45), по выходным дням с 09.00 до 12.00.</a:t>
            </a:r>
          </a:p>
        </p:txBody>
      </p:sp>
    </p:spTree>
    <p:extLst>
      <p:ext uri="{BB962C8B-B14F-4D97-AF65-F5344CB8AC3E}">
        <p14:creationId xmlns:p14="http://schemas.microsoft.com/office/powerpoint/2010/main" val="1948495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226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Прокуратура города Вологды  разъясняет</vt:lpstr>
      <vt:lpstr>Прокуратура города Вологды  разъясняет</vt:lpstr>
      <vt:lpstr>Прокуратура города Вологды  разъясняет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Прокуратура города Вологды разъясняет</dc:title>
  <dc:creator>User Windows</dc:creator>
  <cp:lastModifiedBy>Ражева Оксана Александровна</cp:lastModifiedBy>
  <cp:revision>67</cp:revision>
  <dcterms:created xsi:type="dcterms:W3CDTF">2022-04-10T12:01:32Z</dcterms:created>
  <dcterms:modified xsi:type="dcterms:W3CDTF">2022-11-23T08:23:24Z</dcterms:modified>
</cp:coreProperties>
</file>